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Play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bold.fntdata"/><Relationship Id="rId12" Type="http://schemas.openxmlformats.org/officeDocument/2006/relationships/slide" Target="slides/slide6.xml"/><Relationship Id="rId34" Type="http://schemas.openxmlformats.org/officeDocument/2006/relationships/font" Target="fonts/Play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03e0f5775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03e0f5775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3e0f5775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3e0f5775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3e0f5775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3e0f5775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3e0f5775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3e0f5775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3e0f5775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3e0f5775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3e0f5775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3e0f5775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3e0f57759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3e0f57759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03e0f57759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03e0f57759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3e0f57759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03e0f5775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3e0f57759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03e0f57759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dd57bb09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dd57bb09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3e0f57759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3e0f57759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3e0f57759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3e0f57759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3e0f57759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3e0f57759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3e0f57759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3e0f57759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3e0f57759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3e0f57759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3e0f57759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3e0f57759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03e0f5775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03e0f5775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3e0f57759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3e0f57759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dd57bb09b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edd57bb09b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g2edd57bb09b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fd8b2930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ffd8b2930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ffd8b2930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f31b71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f31b71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03e0f577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03e0f577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3e0f577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3e0f577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3e0f5775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3e0f577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3e0f5775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03e0f5775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5152628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148263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>
            <p:ph idx="2" type="pic"/>
          </p:nvPr>
        </p:nvSpPr>
        <p:spPr>
          <a:xfrm>
            <a:off x="4572000" y="519113"/>
            <a:ext cx="4077900" cy="313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19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9" name="Google Shape;129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">
  <p:cSld name="Содержание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508001" y="519113"/>
            <a:ext cx="20112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032522" y="519113"/>
            <a:ext cx="56175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  <a:def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>
                <a:solidFill>
                  <a:schemeClr val="dk1"/>
                </a:solidFill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>
                <a:solidFill>
                  <a:schemeClr val="dk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1_Титульный слайд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94110" y="3650149"/>
            <a:ext cx="37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  <a:defRPr sz="1500">
                <a:solidFill>
                  <a:schemeClr val="lt2"/>
                </a:solidFill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23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519113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494110" y="3650149"/>
            <a:ext cx="76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type="title"/>
          </p:nvPr>
        </p:nvSpPr>
        <p:spPr>
          <a:xfrm>
            <a:off x="466696" y="2191434"/>
            <a:ext cx="76653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18757" y="361604"/>
            <a:ext cx="54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27000" spcFirstLastPara="1" rIns="27000" wrap="square" tIns="2700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519113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494110" y="1768325"/>
            <a:ext cx="3857100" cy="16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503635" y="1530667"/>
            <a:ext cx="40686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2" name="Google Shape;202;p28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30"/>
          <p:cNvSpPr txBox="1"/>
          <p:nvPr>
            <p:ph idx="2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503635" y="1329929"/>
            <a:ext cx="81465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о спикером">
  <p:cSld name="Слайд со спикером">
    <p:bg>
      <p:bgPr>
        <a:solidFill>
          <a:schemeClr val="dk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i="0" sz="150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286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63" name="Google Shape;6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нальный с QR + подпись">
  <p:cSld name="Финальный с QR + подпись">
    <p:bg>
      <p:bgPr>
        <a:solidFill>
          <a:schemeClr val="accen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17438" y="519112"/>
            <a:ext cx="4626563" cy="462656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32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инальный с QR + подпись">
  <p:cSld name="1_Финальный с QR + подпись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Font typeface="Play"/>
              <a:buNone/>
              <a:defRPr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" name="Google Shape;223;p33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0" i="0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1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раздела">
  <p:cSld name="1_Титульный слайд раздела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452379" y="519113"/>
            <a:ext cx="3466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lay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объект">
  <p:cSld name="Заголовок + объект">
    <p:bg>
      <p:bgPr>
        <a:solidFill>
          <a:schemeClr val="lt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494110" y="1329929"/>
            <a:ext cx="8155800" cy="3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2 объекта">
  <p:cSld name="Заголовок + 2 объекта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508001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5" name="Google Shape;235;p36"/>
          <p:cNvSpPr txBox="1"/>
          <p:nvPr>
            <p:ph idx="2" type="body"/>
          </p:nvPr>
        </p:nvSpPr>
        <p:spPr>
          <a:xfrm>
            <a:off x="4648203" y="1329929"/>
            <a:ext cx="39879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">
  <p:cSld name="1 фото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39" name="Google Shape;239;p37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" name="Google Shape;240;p37"/>
          <p:cNvSpPr txBox="1"/>
          <p:nvPr>
            <p:ph idx="1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 фото">
  <p:cSld name="1_1 фото">
    <p:bg>
      <p:bgPr>
        <a:solidFill>
          <a:schemeClr val="lt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/>
          <p:nvPr>
            <p:ph idx="2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3" name="Google Shape;243;p38"/>
          <p:cNvSpPr txBox="1"/>
          <p:nvPr>
            <p:ph type="title"/>
          </p:nvPr>
        </p:nvSpPr>
        <p:spPr>
          <a:xfrm>
            <a:off x="5152628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8"/>
          <p:cNvSpPr txBox="1"/>
          <p:nvPr>
            <p:ph idx="1" type="body"/>
          </p:nvPr>
        </p:nvSpPr>
        <p:spPr>
          <a:xfrm>
            <a:off x="5148263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фото + подпись">
  <p:cSld name="1 фото + подпись">
    <p:bg>
      <p:bgPr>
        <a:solidFill>
          <a:schemeClr val="lt2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>
            <p:ph idx="2" type="pic"/>
          </p:nvPr>
        </p:nvSpPr>
        <p:spPr>
          <a:xfrm>
            <a:off x="4572000" y="519113"/>
            <a:ext cx="4077900" cy="313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4572000" y="3860411"/>
            <a:ext cx="4087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8" name="Google Shape;248;p39"/>
          <p:cNvSpPr txBox="1"/>
          <p:nvPr>
            <p:ph idx="3" type="body"/>
          </p:nvPr>
        </p:nvSpPr>
        <p:spPr>
          <a:xfrm>
            <a:off x="4572000" y="4164806"/>
            <a:ext cx="4087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508001" y="519113"/>
            <a:ext cx="3497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39"/>
          <p:cNvSpPr txBox="1"/>
          <p:nvPr>
            <p:ph idx="4" type="body"/>
          </p:nvPr>
        </p:nvSpPr>
        <p:spPr>
          <a:xfrm>
            <a:off x="503636" y="1513949"/>
            <a:ext cx="3487200" cy="31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Финальный с QR + подпись">
  <p:cSld name="2_Финальный с QR + подпись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65535" y="1862784"/>
            <a:ext cx="41064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3" name="Google Shape;253;p40"/>
          <p:cNvSpPr/>
          <p:nvPr>
            <p:ph idx="2" type="pic"/>
          </p:nvPr>
        </p:nvSpPr>
        <p:spPr>
          <a:xfrm>
            <a:off x="494110" y="519113"/>
            <a:ext cx="810900" cy="81090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40"/>
          <p:cNvSpPr txBox="1"/>
          <p:nvPr>
            <p:ph idx="1" type="body"/>
          </p:nvPr>
        </p:nvSpPr>
        <p:spPr>
          <a:xfrm>
            <a:off x="494110" y="3121174"/>
            <a:ext cx="4077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55" name="Google Shape;25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4110" y="4283355"/>
            <a:ext cx="2079224" cy="36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868" y="524368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писок">
  <p:cSld name="Заголовок + список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type="title"/>
          </p:nvPr>
        </p:nvSpPr>
        <p:spPr>
          <a:xfrm>
            <a:off x="508001" y="519113"/>
            <a:ext cx="38742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" name="Google Shape;260;p41"/>
          <p:cNvSpPr txBox="1"/>
          <p:nvPr>
            <p:ph idx="11" type="ftr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Заголовок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раздела">
  <p:cSld name="Титульный слайд раздела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/>
          <p:nvPr>
            <p:ph type="title"/>
          </p:nvPr>
        </p:nvSpPr>
        <p:spPr>
          <a:xfrm>
            <a:off x="452379" y="519113"/>
            <a:ext cx="3465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24919" y="518506"/>
            <a:ext cx="4624994" cy="462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в 2 строки + объект">
  <p:cSld name="Заголовок в 2 строки + объект">
    <p:bg>
      <p:bgPr>
        <a:solidFill>
          <a:schemeClr val="l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3635" y="1530667"/>
            <a:ext cx="4068300" cy="31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type="title"/>
          </p:nvPr>
        </p:nvSpPr>
        <p:spPr>
          <a:xfrm>
            <a:off x="508001" y="519113"/>
            <a:ext cx="40641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+ текст в две колонки">
  <p:cSld name="2_Заголовок + текст в две колонки">
    <p:bg>
      <p:bgPr>
        <a:solidFill>
          <a:schemeClr val="lt2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/>
          <p:nvPr>
            <p:ph idx="1" type="body"/>
          </p:nvPr>
        </p:nvSpPr>
        <p:spPr>
          <a:xfrm>
            <a:off x="508001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8"/>
          <p:cNvSpPr txBox="1"/>
          <p:nvPr>
            <p:ph idx="2" type="body"/>
          </p:nvPr>
        </p:nvSpPr>
        <p:spPr>
          <a:xfrm>
            <a:off x="4671618" y="1329929"/>
            <a:ext cx="39783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8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скриншот (1)">
  <p:cSld name="Заголовок + скриншот (1)">
    <p:bg>
      <p:bgPr>
        <a:solidFill>
          <a:schemeClr val="l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" type="body"/>
          </p:nvPr>
        </p:nvSpPr>
        <p:spPr>
          <a:xfrm>
            <a:off x="4572000" y="519113"/>
            <a:ext cx="4077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31750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508001" y="519113"/>
            <a:ext cx="3497400" cy="8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503636" y="1513949"/>
            <a:ext cx="3487200" cy="31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>
  <p:cSld name="Заголовок + текст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503635" y="1329929"/>
            <a:ext cx="81462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Play"/>
                <a:ea typeface="Play"/>
                <a:cs typeface="Play"/>
                <a:sym typeface="Play"/>
              </a:defRPr>
            </a:lvl1pPr>
            <a:lvl2pPr indent="-298450" lvl="1" marL="9144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−"/>
              <a:defRPr b="0" i="0"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9.xml"/><Relationship Id="rId6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8000" y="519113"/>
            <a:ext cx="81420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94110" y="1329929"/>
            <a:ext cx="81420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8" name="Google Shape;8;p1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9" name="Google Shape;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8" name="Google Shape;28;p1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29" name="Google Shape;29;p1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1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1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1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1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1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1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1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1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1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1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1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1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" name="Google Shape;42;p1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1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1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1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" name="Google Shape;46;p1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" name="Google Shape;47;p1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508000" y="519113"/>
            <a:ext cx="81417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494110" y="1329929"/>
            <a:ext cx="8141700" cy="3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98450" lvl="1" marL="9144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285750" lvl="2" marL="13716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−"/>
              <a:defRPr b="0" i="0" sz="9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8" name="Google Shape;138;p22"/>
          <p:cNvGrpSpPr/>
          <p:nvPr/>
        </p:nvGrpSpPr>
        <p:grpSpPr>
          <a:xfrm>
            <a:off x="0" y="-86073"/>
            <a:ext cx="9141111" cy="48236"/>
            <a:chOff x="0" y="1773238"/>
            <a:chExt cx="12188148" cy="735300"/>
          </a:xfrm>
        </p:grpSpPr>
        <p:cxnSp>
          <p:nvCxnSpPr>
            <p:cNvPr id="139" name="Google Shape;13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2" name="Google Shape;14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3" name="Google Shape;14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4" name="Google Shape;14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0" name="Google Shape;15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1" name="Google Shape;15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2" name="Google Shape;15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3" name="Google Shape;15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" name="Google Shape;15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" name="Google Shape;158;p22"/>
          <p:cNvGrpSpPr/>
          <p:nvPr/>
        </p:nvGrpSpPr>
        <p:grpSpPr>
          <a:xfrm>
            <a:off x="-2" y="5240307"/>
            <a:ext cx="9141111" cy="48236"/>
            <a:chOff x="0" y="1773238"/>
            <a:chExt cx="12188148" cy="735300"/>
          </a:xfrm>
        </p:grpSpPr>
        <p:cxnSp>
          <p:nvCxnSpPr>
            <p:cNvPr id="159" name="Google Shape;159;p22"/>
            <p:cNvCxnSpPr/>
            <p:nvPr/>
          </p:nvCxnSpPr>
          <p:spPr>
            <a:xfrm>
              <a:off x="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2"/>
            <p:cNvCxnSpPr/>
            <p:nvPr/>
          </p:nvCxnSpPr>
          <p:spPr>
            <a:xfrm>
              <a:off x="67711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2"/>
            <p:cNvCxnSpPr/>
            <p:nvPr/>
          </p:nvCxnSpPr>
          <p:spPr>
            <a:xfrm>
              <a:off x="135423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2"/>
            <p:cNvCxnSpPr/>
            <p:nvPr/>
          </p:nvCxnSpPr>
          <p:spPr>
            <a:xfrm>
              <a:off x="203135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2"/>
            <p:cNvCxnSpPr/>
            <p:nvPr/>
          </p:nvCxnSpPr>
          <p:spPr>
            <a:xfrm>
              <a:off x="270847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2"/>
            <p:cNvCxnSpPr/>
            <p:nvPr/>
          </p:nvCxnSpPr>
          <p:spPr>
            <a:xfrm>
              <a:off x="338559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2"/>
            <p:cNvCxnSpPr/>
            <p:nvPr/>
          </p:nvCxnSpPr>
          <p:spPr>
            <a:xfrm>
              <a:off x="406271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22"/>
            <p:cNvCxnSpPr/>
            <p:nvPr/>
          </p:nvCxnSpPr>
          <p:spPr>
            <a:xfrm>
              <a:off x="473983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2"/>
            <p:cNvCxnSpPr/>
            <p:nvPr/>
          </p:nvCxnSpPr>
          <p:spPr>
            <a:xfrm>
              <a:off x="5416952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22"/>
            <p:cNvCxnSpPr/>
            <p:nvPr/>
          </p:nvCxnSpPr>
          <p:spPr>
            <a:xfrm>
              <a:off x="6094071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22"/>
            <p:cNvCxnSpPr/>
            <p:nvPr/>
          </p:nvCxnSpPr>
          <p:spPr>
            <a:xfrm>
              <a:off x="6771190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22"/>
            <p:cNvCxnSpPr/>
            <p:nvPr/>
          </p:nvCxnSpPr>
          <p:spPr>
            <a:xfrm>
              <a:off x="7448309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22"/>
            <p:cNvCxnSpPr/>
            <p:nvPr/>
          </p:nvCxnSpPr>
          <p:spPr>
            <a:xfrm>
              <a:off x="812542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22"/>
            <p:cNvCxnSpPr/>
            <p:nvPr/>
          </p:nvCxnSpPr>
          <p:spPr>
            <a:xfrm>
              <a:off x="8802547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22"/>
            <p:cNvCxnSpPr/>
            <p:nvPr/>
          </p:nvCxnSpPr>
          <p:spPr>
            <a:xfrm>
              <a:off x="9479666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10156785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>
              <a:off x="10833904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2"/>
            <p:cNvCxnSpPr/>
            <p:nvPr/>
          </p:nvCxnSpPr>
          <p:spPr>
            <a:xfrm>
              <a:off x="11511023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2"/>
            <p:cNvCxnSpPr/>
            <p:nvPr/>
          </p:nvCxnSpPr>
          <p:spPr>
            <a:xfrm>
              <a:off x="12188148" y="1773238"/>
              <a:ext cx="0" cy="735300"/>
            </a:xfrm>
            <a:prstGeom prst="straightConnector1">
              <a:avLst/>
            </a:prstGeom>
            <a:noFill/>
            <a:ln cap="flat" cmpd="sng" w="9525">
              <a:solidFill>
                <a:srgbClr val="3782B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1">
          <p15:clr>
            <a:srgbClr val="FDE53C"/>
          </p15:clr>
        </p15:guide>
        <p15:guide id="2" pos="5449">
          <p15:clr>
            <a:srgbClr val="FDE53C"/>
          </p15:clr>
        </p15:guide>
        <p15:guide id="3" orient="horz" pos="2929">
          <p15:clr>
            <a:srgbClr val="FDE53C"/>
          </p15:clr>
        </p15:guide>
        <p15:guide id="4" pos="2880">
          <p15:clr>
            <a:srgbClr val="FDE53C"/>
          </p15:clr>
        </p15:guide>
        <p15:guide id="5" orient="horz" pos="327">
          <p15:clr>
            <a:srgbClr val="FDE53C"/>
          </p15:clr>
        </p15:guide>
        <p15:guide id="6" orient="horz" pos="838">
          <p15:clr>
            <a:srgbClr val="FDE53C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hyperlink" Target="mailto:iidolm@gmail.com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inaburg.org/bitsquatting.html" TargetMode="External"/><Relationship Id="rId4" Type="http://schemas.openxmlformats.org/officeDocument/2006/relationships/hyperlink" Target="https://habr.com/ru/companies/first/articles/667208/" TargetMode="External"/><Relationship Id="rId5" Type="http://schemas.openxmlformats.org/officeDocument/2006/relationships/hyperlink" Target="https://habr.com/ru/companies/timeweb/articles/733058/" TargetMode="External"/><Relationship Id="rId6" Type="http://schemas.openxmlformats.org/officeDocument/2006/relationships/hyperlink" Target="https://www.brendangregg.com/ebpf.html" TargetMode="External"/><Relationship Id="rId7" Type="http://schemas.openxmlformats.org/officeDocument/2006/relationships/hyperlink" Target="https://github.com/lizrice/ebpf-beginner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265521" y="1636659"/>
            <a:ext cx="7665300" cy="1246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Linux: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диагностика системы</a:t>
            </a:r>
            <a:endParaRPr/>
          </a:p>
        </p:txBody>
      </p:sp>
      <p:sp>
        <p:nvSpPr>
          <p:cNvPr id="267" name="Google Shape;267;p42"/>
          <p:cNvSpPr txBox="1"/>
          <p:nvPr>
            <p:ph idx="1" type="body"/>
          </p:nvPr>
        </p:nvSpPr>
        <p:spPr>
          <a:xfrm>
            <a:off x="494110" y="3650149"/>
            <a:ext cx="3759600" cy="23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Эксплуатация высоконагруженных систем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состояния процессов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3" name="Google Shape;333;p5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34" name="Google Shape;3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75" y="935975"/>
            <a:ext cx="4581525" cy="42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дисковой подсистемы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2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1" name="Google Shape;341;p5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iLinux OS &gt; Innovations &gt; Automatic Disk Health Check"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625" y="970275"/>
            <a:ext cx="3680300" cy="36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Диагностика памяти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8" name="Google Shape;348;p53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49" name="Google Shape;349;p5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49" y="671225"/>
            <a:ext cx="4702650" cy="44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Диагностика сети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54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7" name="Google Shape;357;p5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350" y="893875"/>
            <a:ext cx="4116275" cy="41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Диагностика железа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4" name="Google Shape;364;p55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65" name="Google Shape;365;p5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1750" y="851750"/>
            <a:ext cx="4347425" cy="434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Практическая диагностика системы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650" y="760625"/>
            <a:ext cx="5472701" cy="410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Если ничего не помогает?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5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81" name="Google Shape;381;p57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8"/>
          <p:cNvSpPr txBox="1"/>
          <p:nvPr>
            <p:ph type="title"/>
          </p:nvPr>
        </p:nvSpPr>
        <p:spPr>
          <a:xfrm>
            <a:off x="466696" y="2191434"/>
            <a:ext cx="7665300" cy="623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25" y="1565277"/>
            <a:ext cx="3130624" cy="31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9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Что такое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Аббревиатура eBPF означает ‘</a:t>
            </a:r>
            <a:r>
              <a:rPr i="1"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enhanced Berkeley Packet Filter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’ («берклийский улучшенный фильтр пакетов») и, в принципе, является расширенной версией BPF. Что же тогда такое BPF? Инструмент BPF был написан ещё в 1992 году для анализа сетевого трафика. Он по-прежнему активно используется и предоставляет грубый интерфейс для обработки сетевых пакетов между всеми сетевыми устройствами и ядрами. BPF – это виртуальная машина внутри ядра Linux, и она выполняет код BPF в рамках режима ядра. Если вам когда-либо ранее доводилось работать с tcpdump, это значит, что и BPF вы уже пользовались.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Только в версии Linux 3.18 eBPF была исходно включён в основную линию разработки, и это событие можно считать </a:t>
            </a:r>
            <a:r>
              <a:rPr b="1"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рождением eBPF</a:t>
            </a: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eBPF и его возможности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6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1" name="Google Shape;401;p60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– это ультрасовременная технология, встроенная в ядро Linux и позволяющая гонять в пространстве ядра программы, заключённые в песочницу (напр. в нулевом кольце защиты). Фильтр eBPF используется для совершенствования и расширения возможностей ядра без необходимости загружать в него какие-либо дополнительные модули и без какой-либо перекомпиляции ядра. Этот фильтр работает безопасно и надёжно.</a:t>
            </a:r>
            <a:endParaRPr sz="13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494110" y="1768325"/>
            <a:ext cx="3857100" cy="160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Системный администратор </a:t>
            </a:r>
            <a:endParaRPr sz="2000"/>
          </a:p>
        </p:txBody>
      </p:sp>
      <p:sp>
        <p:nvSpPr>
          <p:cNvPr id="273" name="Google Shape;273;p43"/>
          <p:cNvSpPr txBox="1"/>
          <p:nvPr>
            <p:ph type="title"/>
          </p:nvPr>
        </p:nvSpPr>
        <p:spPr>
          <a:xfrm>
            <a:off x="494110" y="519113"/>
            <a:ext cx="4644600" cy="10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Долматов Илья</a:t>
            </a:r>
            <a:endParaRPr/>
          </a:p>
        </p:txBody>
      </p:sp>
      <p:sp>
        <p:nvSpPr>
          <p:cNvPr id="274" name="Google Shape;274;p4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-166099"/>
            <a:ext cx="4572001" cy="586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eBPF и его возможности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275" y="760625"/>
            <a:ext cx="4162875" cy="430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2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ru">
                <a:solidFill>
                  <a:schemeClr val="dk2"/>
                </a:solidFill>
              </a:rPr>
              <a:t>Перехват вызовов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16" name="Google Shape;416;p62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7" y="760625"/>
            <a:ext cx="5983368" cy="438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до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24" name="Google Shape;424;p63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00" y="760625"/>
            <a:ext cx="6166899" cy="43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после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33" name="Google Shape;43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975" y="998275"/>
            <a:ext cx="5376899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Мир после eBPF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0" name="Google Shape;440;p65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25" y="893925"/>
            <a:ext cx="6407024" cy="4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eBPF: Итого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48" name="Google Shape;448;p66"/>
          <p:cNvSpPr txBox="1"/>
          <p:nvPr/>
        </p:nvSpPr>
        <p:spPr>
          <a:xfrm>
            <a:off x="494125" y="8713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Производительность: </a:t>
            </a: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программы выполняются в режиме ядра с минимальными задержками и нагрузкой на систему.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Безопасность: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использует проверку безопасности и изоляцию, что предотвращает некорректное поведение и возможность компрометации системы.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Гибкость:</a:t>
            </a:r>
            <a:b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динамически изменять поведение системы без необходимости перекомпиляции или перезагрузки ядра.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Широкая область применения: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eBPF поддерживает сетевой мониторинг, трассировку системных вызовов, профилирование производительности и обеспечение безопасности (например, через фильтрацию системных вызовов).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Минимальные накладные расходы:</a:t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Позволяет отслеживать процессы и сети с меньшей нагрузкой на систему, чем традиционные методы.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Технология широко используется для таких задач, как мониторинг производительности, защита от атак, отладка системных вызовов, управление трафиком в реальном времени и т.д.</a:t>
            </a:r>
            <a:endParaRPr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607500" y="671750"/>
            <a:ext cx="8042400" cy="44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Написать скрипт/скрипты мониторинга текущего состояние системы(стандартные утилиты или eBPF) - нагрузка на cpu/mem/disk/ + состояние сетевых соединений.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По вашему усмотрению выставить пороги срабатывания.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Скрипт должен просто выводить сообщение. Отсылать никуда не надо, главное сам принцип получения и обработки данных системы и настройка реакции на них.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Оцениваться будет комплексность подхода к мониторингу: чем больше охватываемых параметров - тем лучше.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-228600" lvl="0" marL="26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Для проверки домашнего задания необходимо: создать приватный репозиторий на github, пригласить в него преподавателя по логину/почте </a:t>
            </a: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iidolm@gmail.com</a:t>
            </a:r>
            <a:r>
              <a:rPr lang="ru">
                <a:latin typeface="Play"/>
                <a:ea typeface="Play"/>
                <a:cs typeface="Play"/>
                <a:sym typeface="Play"/>
              </a:rPr>
              <a:t>, создать бранч для первого задания, все файлы  оформить пул реквестом,  сделать преподавателя ревьюером. Сроки выполнения - 2 недели. Будут оцениваться правильность написания как самих юнит файлов, так и код приложения. Максимальная оценка - 5 баллов.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/>
        </p:nvSpPr>
        <p:spPr>
          <a:xfrm>
            <a:off x="607450" y="871425"/>
            <a:ext cx="8257200" cy="24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Bitsquatting: DNS Hijacking without exploitation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3"/>
              </a:rPr>
              <a:t>http://dinaburg.org/bitsquatting.html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Когда тестирование бессильно. Космические лучи меняют биты памяти чаще, чем принято думать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4"/>
              </a:rPr>
              <a:t>https://habr.com/ru/companies/first/articles/667208/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Play"/>
                <a:ea typeface="Play"/>
                <a:cs typeface="Play"/>
                <a:sym typeface="Play"/>
              </a:rPr>
              <a:t>eBPF и его возможности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5"/>
              </a:rPr>
              <a:t>https://habr.com/ru/companies/timeweb/articles/733058/</a:t>
            </a:r>
            <a:br>
              <a:rPr lang="ru">
                <a:latin typeface="Play"/>
                <a:ea typeface="Play"/>
                <a:cs typeface="Play"/>
                <a:sym typeface="Play"/>
              </a:rPr>
            </a:br>
            <a:br>
              <a:rPr lang="ru">
                <a:latin typeface="Play"/>
                <a:ea typeface="Play"/>
                <a:cs typeface="Play"/>
                <a:sym typeface="Play"/>
              </a:rPr>
            </a:br>
            <a:r>
              <a:rPr lang="ru">
                <a:latin typeface="Play"/>
                <a:ea typeface="Play"/>
                <a:cs typeface="Play"/>
                <a:sym typeface="Play"/>
              </a:rPr>
              <a:t>eBPF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6"/>
              </a:rPr>
              <a:t>https://www.brendangregg.com/ebpf.html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ebpf-beginners</a:t>
            </a:r>
            <a:endParaRPr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Play"/>
                <a:ea typeface="Play"/>
                <a:cs typeface="Play"/>
                <a:sym typeface="Play"/>
                <a:hlinkClick r:id="rId7"/>
              </a:rPr>
              <a:t>https://github.com/lizrice/ebpf-beginners</a:t>
            </a:r>
            <a:endParaRPr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461" name="Google Shape;461;p6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Полезные ссылки</a:t>
            </a:r>
            <a:endParaRPr/>
          </a:p>
        </p:txBody>
      </p:sp>
      <p:sp>
        <p:nvSpPr>
          <p:cNvPr id="462" name="Google Shape;462;p6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452379" y="519113"/>
            <a:ext cx="346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Лекция №3</a:t>
            </a:r>
            <a:endParaRPr sz="4200"/>
          </a:p>
        </p:txBody>
      </p:sp>
      <p:sp>
        <p:nvSpPr>
          <p:cNvPr id="282" name="Google Shape;282;p44"/>
          <p:cNvSpPr txBox="1"/>
          <p:nvPr/>
        </p:nvSpPr>
        <p:spPr>
          <a:xfrm>
            <a:off x="452381" y="1489819"/>
            <a:ext cx="39813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23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Основы Linux: диагностика системы</a:t>
            </a:r>
            <a:endParaRPr b="0" i="0" sz="23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/>
        </p:nvSpPr>
        <p:spPr>
          <a:xfrm>
            <a:off x="452375" y="1824475"/>
            <a:ext cx="5266500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Для чего нужна </a:t>
            </a: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диагностика</a:t>
            </a: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?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Основные инструменты диагностики Linux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Практическая диагностика системы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Что такое eBPF?</a:t>
            </a:r>
            <a:endParaRPr sz="180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89" name="Google Shape;289;p45"/>
          <p:cNvSpPr txBox="1"/>
          <p:nvPr>
            <p:ph type="title"/>
          </p:nvPr>
        </p:nvSpPr>
        <p:spPr>
          <a:xfrm>
            <a:off x="452379" y="519113"/>
            <a:ext cx="3465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ru" sz="4200"/>
              <a:t>О чём поговорим</a:t>
            </a:r>
            <a:endParaRPr sz="4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Почему важна диагностика?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Что есть диагностика ОС Linux?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основные компоненты в системе надо проверять?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Какие есть утилиты для диагностики? </a:t>
            </a:r>
            <a:endParaRPr sz="2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96" name="Google Shape;296;p46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Практическая диагностика системы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47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Рассмотрим примеры</a:t>
            </a:r>
            <a:endParaRPr sz="19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03" name="Google Shape;303;p47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2"/>
                </a:solidFill>
              </a:rPr>
              <a:t>Схема взаимодействий внутри ОС Linux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9" name="Google Shape;309;p48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0" name="Google Shape;310;p48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575" y="839475"/>
            <a:ext cx="6977950" cy="39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17" name="Google Shape;317;p49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38" y="356150"/>
            <a:ext cx="6014326" cy="45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501150" y="277613"/>
            <a:ext cx="8141700" cy="48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2"/>
                </a:solidFill>
              </a:rPr>
              <a:t>Основные инструменты диагностики Linux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50"/>
          <p:cNvSpPr txBox="1"/>
          <p:nvPr/>
        </p:nvSpPr>
        <p:spPr>
          <a:xfrm>
            <a:off x="494125" y="1329950"/>
            <a:ext cx="804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25" name="Google Shape;325;p50"/>
          <p:cNvSpPr txBox="1"/>
          <p:nvPr/>
        </p:nvSpPr>
        <p:spPr>
          <a:xfrm>
            <a:off x="787875" y="4542125"/>
            <a:ext cx="77832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750" y="760625"/>
            <a:ext cx="4249524" cy="42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K New Color">
  <a:themeElements>
    <a:clrScheme name="VK Education">
      <a:dk1>
        <a:srgbClr val="000000"/>
      </a:dk1>
      <a:lt1>
        <a:srgbClr val="EBF3F9"/>
      </a:lt1>
      <a:dk2>
        <a:srgbClr val="0077FF"/>
      </a:dk2>
      <a:lt2>
        <a:srgbClr val="FFFFFF"/>
      </a:lt2>
      <a:accent1>
        <a:srgbClr val="0077FF"/>
      </a:accent1>
      <a:accent2>
        <a:srgbClr val="FF3885"/>
      </a:accent2>
      <a:accent3>
        <a:srgbClr val="7CEDF8"/>
      </a:accent3>
      <a:accent4>
        <a:srgbClr val="EBF3F9"/>
      </a:accent4>
      <a:accent5>
        <a:srgbClr val="D8FAFD"/>
      </a:accent5>
      <a:accent6>
        <a:srgbClr val="FFEBF3"/>
      </a:accent6>
      <a:hlink>
        <a:srgbClr val="0077FF"/>
      </a:hlink>
      <a:folHlink>
        <a:srgbClr val="005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